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0"/>
  </p:handoutMasterIdLst>
  <p:sldIdLst>
    <p:sldId id="256" r:id="rId5"/>
    <p:sldId id="257" r:id="rId6"/>
    <p:sldId id="258" r:id="rId7"/>
    <p:sldId id="259" r:id="rId8"/>
    <p:sldId id="260" r:id="rId9"/>
    <p:sldId id="261" r:id="rId10"/>
    <p:sldId id="263" r:id="rId11"/>
    <p:sldId id="262" r:id="rId12"/>
    <p:sldId id="264" r:id="rId13"/>
    <p:sldId id="265" r:id="rId14"/>
    <p:sldId id="266" r:id="rId15"/>
    <p:sldId id="267" r:id="rId16"/>
    <p:sldId id="270" r:id="rId17"/>
    <p:sldId id="268" r:id="rId18"/>
    <p:sldId id="269" r:id="rId19"/>
  </p:sldIdLst>
  <p:sldSz cx="12192000" cy="6858000"/>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CEC3EF37-0657-4075-B8CD-07DAB63E6B72}" type="datetimeFigureOut">
              <a:rPr lang="en-GB" smtClean="0"/>
              <a:t>16/11/2021</a:t>
            </a:fld>
            <a:endParaRPr lang="en-GB"/>
          </a:p>
        </p:txBody>
      </p:sp>
      <p:sp>
        <p:nvSpPr>
          <p:cNvPr id="4" name="Footer Placeholder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35028AD8-2F93-46F8-B451-9EE73BCC54EA}" type="slidenum">
              <a:rPr lang="en-GB" smtClean="0"/>
              <a:t>‹#›</a:t>
            </a:fld>
            <a:endParaRPr lang="en-GB"/>
          </a:p>
        </p:txBody>
      </p:sp>
    </p:spTree>
    <p:extLst>
      <p:ext uri="{BB962C8B-B14F-4D97-AF65-F5344CB8AC3E}">
        <p14:creationId xmlns:p14="http://schemas.microsoft.com/office/powerpoint/2010/main" val="4197266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F5C3582-003F-4BB0-89BF-9BD10A73A7B7}" type="datetimeFigureOut">
              <a:rPr lang="en-GB" smtClean="0"/>
              <a:t>16/11/2021</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FBDA514-2BA5-4FB2-BD1B-B7DA0A4704E8}"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0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C3582-003F-4BB0-89BF-9BD10A73A7B7}"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377892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C3582-003F-4BB0-89BF-9BD10A73A7B7}"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176526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C3582-003F-4BB0-89BF-9BD10A73A7B7}"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36694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5C3582-003F-4BB0-89BF-9BD10A73A7B7}"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BDA514-2BA5-4FB2-BD1B-B7DA0A4704E8}"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6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5C3582-003F-4BB0-89BF-9BD10A73A7B7}"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121505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5C3582-003F-4BB0-89BF-9BD10A73A7B7}" type="datetimeFigureOut">
              <a:rPr lang="en-GB" smtClean="0"/>
              <a:t>16/11/2021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2353182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5C3582-003F-4BB0-89BF-9BD10A73A7B7}" type="datetimeFigureOut">
              <a:rPr lang="en-GB" smtClean="0"/>
              <a:t>16/11/2021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291772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C3582-003F-4BB0-89BF-9BD10A73A7B7}" type="datetimeFigureOut">
              <a:rPr lang="en-GB" smtClean="0"/>
              <a:t>16/11/2021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23942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5C3582-003F-4BB0-89BF-9BD10A73A7B7}"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247305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F5C3582-003F-4BB0-89BF-9BD10A73A7B7}"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BDA514-2BA5-4FB2-BD1B-B7DA0A4704E8}" type="slidenum">
              <a:rPr lang="en-GB" smtClean="0"/>
              <a:t>‹#›</a:t>
            </a:fld>
            <a:endParaRPr lang="en-GB"/>
          </a:p>
        </p:txBody>
      </p:sp>
    </p:spTree>
    <p:extLst>
      <p:ext uri="{BB962C8B-B14F-4D97-AF65-F5344CB8AC3E}">
        <p14:creationId xmlns:p14="http://schemas.microsoft.com/office/powerpoint/2010/main" val="325501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F5C3582-003F-4BB0-89BF-9BD10A73A7B7}" type="datetimeFigureOut">
              <a:rPr lang="en-GB" smtClean="0"/>
              <a:t>16/11/2021</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FBDA514-2BA5-4FB2-BD1B-B7DA0A4704E8}" type="slidenum">
              <a:rPr lang="en-GB" smtClean="0"/>
              <a:t>‹#›</a:t>
            </a:fld>
            <a:endParaRPr lang="en-GB"/>
          </a:p>
        </p:txBody>
      </p:sp>
    </p:spTree>
    <p:extLst>
      <p:ext uri="{BB962C8B-B14F-4D97-AF65-F5344CB8AC3E}">
        <p14:creationId xmlns:p14="http://schemas.microsoft.com/office/powerpoint/2010/main" val="4088900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cbeebies/shows/numberblock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a:t>
            </a:r>
            <a:br>
              <a:rPr lang="en-GB" dirty="0" smtClean="0"/>
            </a:br>
            <a:r>
              <a:rPr lang="en-GB" dirty="0" smtClean="0"/>
              <a:t>Penberth class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4848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9635" y="326352"/>
            <a:ext cx="9068208" cy="5880002"/>
          </a:xfrm>
          <a:prstGeom prst="rect">
            <a:avLst/>
          </a:prstGeom>
        </p:spPr>
      </p:pic>
    </p:spTree>
    <p:extLst>
      <p:ext uri="{BB962C8B-B14F-4D97-AF65-F5344CB8AC3E}">
        <p14:creationId xmlns:p14="http://schemas.microsoft.com/office/powerpoint/2010/main" val="4084789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31188"/>
            <a:ext cx="9187543" cy="5976156"/>
          </a:xfrm>
          <a:prstGeom prst="rect">
            <a:avLst/>
          </a:prstGeom>
        </p:spPr>
      </p:pic>
    </p:spTree>
    <p:extLst>
      <p:ext uri="{BB962C8B-B14F-4D97-AF65-F5344CB8AC3E}">
        <p14:creationId xmlns:p14="http://schemas.microsoft.com/office/powerpoint/2010/main" val="41052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5395" y="505097"/>
            <a:ext cx="6156960" cy="5909310"/>
          </a:xfrm>
          <a:prstGeom prst="rect">
            <a:avLst/>
          </a:prstGeom>
          <a:noFill/>
        </p:spPr>
        <p:txBody>
          <a:bodyPr wrap="square" rtlCol="0">
            <a:spAutoFit/>
          </a:bodyPr>
          <a:lstStyle/>
          <a:p>
            <a:r>
              <a:rPr lang="en-GB" sz="2400" dirty="0" smtClean="0"/>
              <a:t>You can help by:</a:t>
            </a:r>
          </a:p>
          <a:p>
            <a:endParaRPr lang="en-GB" sz="2400" dirty="0" smtClean="0"/>
          </a:p>
          <a:p>
            <a:pPr marL="285750" indent="-285750">
              <a:buFont typeface="Arial" panose="020B0604020202020204" pitchFamily="34" charset="0"/>
              <a:buChar char="•"/>
            </a:pPr>
            <a:r>
              <a:rPr lang="en-GB" sz="2400" dirty="0" smtClean="0"/>
              <a:t>Reading at home every day</a:t>
            </a:r>
          </a:p>
          <a:p>
            <a:pPr marL="285750" indent="-285750">
              <a:buFont typeface="Arial" panose="020B0604020202020204" pitchFamily="34" charset="0"/>
              <a:buChar char="•"/>
            </a:pPr>
            <a:r>
              <a:rPr lang="en-GB" sz="2400" dirty="0" smtClean="0"/>
              <a:t>Going through the sound cards</a:t>
            </a:r>
          </a:p>
          <a:p>
            <a:pPr marL="285750" indent="-285750">
              <a:buFont typeface="Arial" panose="020B0604020202020204" pitchFamily="34" charset="0"/>
              <a:buChar char="•"/>
            </a:pPr>
            <a:r>
              <a:rPr lang="en-GB" sz="2400" dirty="0" smtClean="0"/>
              <a:t>Encouraging writing on worksheets to practise letter shapes</a:t>
            </a:r>
          </a:p>
          <a:p>
            <a:pPr marL="285750" indent="-285750">
              <a:buFont typeface="Arial" panose="020B0604020202020204" pitchFamily="34" charset="0"/>
              <a:buChar char="•"/>
            </a:pPr>
            <a:r>
              <a:rPr lang="en-GB" sz="2400" dirty="0" smtClean="0"/>
              <a:t>Encourage writing in different ways in play or everyday situations e.g. name writing, labels, shopping lists, cards/ letters etc.</a:t>
            </a:r>
          </a:p>
          <a:p>
            <a:pPr marL="285750" indent="-285750">
              <a:buFont typeface="Arial" panose="020B0604020202020204" pitchFamily="34" charset="0"/>
              <a:buChar char="•"/>
            </a:pPr>
            <a:r>
              <a:rPr lang="en-GB" sz="2400" dirty="0" smtClean="0"/>
              <a:t>Display sounds and sight words around the house</a:t>
            </a:r>
          </a:p>
          <a:p>
            <a:pPr marL="285750" indent="-285750">
              <a:buFont typeface="Arial" panose="020B0604020202020204" pitchFamily="34" charset="0"/>
              <a:buChar char="•"/>
            </a:pPr>
            <a:r>
              <a:rPr lang="en-GB" sz="2400" dirty="0" smtClean="0"/>
              <a:t>Play games e.g. I spy with my little eye… </a:t>
            </a:r>
          </a:p>
          <a:p>
            <a:pPr marL="285750" indent="-285750">
              <a:buFont typeface="Arial" panose="020B0604020202020204" pitchFamily="34" charset="0"/>
              <a:buChar char="•"/>
            </a:pPr>
            <a:r>
              <a:rPr lang="en-GB" sz="2400" dirty="0" smtClean="0"/>
              <a:t>Use blending and segmenting in everyday situations e.g. “bring me your h-a-t”</a:t>
            </a:r>
          </a:p>
          <a:p>
            <a:pPr marL="285750" indent="-285750">
              <a:buFont typeface="Arial" panose="020B0604020202020204" pitchFamily="34" charset="0"/>
              <a:buChar char="•"/>
            </a:pPr>
            <a:r>
              <a:rPr lang="en-GB" sz="2400" dirty="0"/>
              <a:t>P</a:t>
            </a:r>
            <a:r>
              <a:rPr lang="en-GB" sz="2400" dirty="0" smtClean="0"/>
              <a:t>uzzles </a:t>
            </a:r>
          </a:p>
          <a:p>
            <a:pPr marL="285750" indent="-285750">
              <a:buFont typeface="Arial" panose="020B0604020202020204" pitchFamily="34" charset="0"/>
              <a:buChar char="•"/>
            </a:pPr>
            <a:endParaRPr lang="en-GB" dirty="0" smtClean="0"/>
          </a:p>
        </p:txBody>
      </p:sp>
      <p:pic>
        <p:nvPicPr>
          <p:cNvPr id="3" name="Picture 2"/>
          <p:cNvPicPr>
            <a:picLocks noChangeAspect="1"/>
          </p:cNvPicPr>
          <p:nvPr/>
        </p:nvPicPr>
        <p:blipFill>
          <a:blip r:embed="rId2"/>
          <a:stretch>
            <a:fillRect/>
          </a:stretch>
        </p:blipFill>
        <p:spPr>
          <a:xfrm>
            <a:off x="6862355" y="1075100"/>
            <a:ext cx="4778048" cy="4359050"/>
          </a:xfrm>
          <a:prstGeom prst="rect">
            <a:avLst/>
          </a:prstGeom>
        </p:spPr>
      </p:pic>
    </p:spTree>
    <p:extLst>
      <p:ext uri="{BB962C8B-B14F-4D97-AF65-F5344CB8AC3E}">
        <p14:creationId xmlns:p14="http://schemas.microsoft.com/office/powerpoint/2010/main" val="988478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0411" y="618309"/>
            <a:ext cx="3178629" cy="1015663"/>
          </a:xfrm>
          <a:prstGeom prst="rect">
            <a:avLst/>
          </a:prstGeom>
          <a:noFill/>
        </p:spPr>
        <p:txBody>
          <a:bodyPr wrap="square" rtlCol="0">
            <a:spAutoFit/>
          </a:bodyPr>
          <a:lstStyle/>
          <a:p>
            <a:r>
              <a:rPr lang="en-GB" sz="6000" dirty="0" smtClean="0"/>
              <a:t>Books</a:t>
            </a:r>
            <a:endParaRPr lang="en-GB" sz="6000" dirty="0"/>
          </a:p>
        </p:txBody>
      </p:sp>
      <p:sp>
        <p:nvSpPr>
          <p:cNvPr id="3" name="TextBox 2"/>
          <p:cNvSpPr txBox="1"/>
          <p:nvPr/>
        </p:nvSpPr>
        <p:spPr>
          <a:xfrm>
            <a:off x="896983" y="1633972"/>
            <a:ext cx="5538651" cy="4524315"/>
          </a:xfrm>
          <a:prstGeom prst="rect">
            <a:avLst/>
          </a:prstGeom>
          <a:noFill/>
        </p:spPr>
        <p:txBody>
          <a:bodyPr wrap="square" rtlCol="0">
            <a:spAutoFit/>
          </a:bodyPr>
          <a:lstStyle/>
          <a:p>
            <a:r>
              <a:rPr lang="en-GB" sz="2400" dirty="0" smtClean="0"/>
              <a:t>Reading </a:t>
            </a:r>
            <a:r>
              <a:rPr lang="en-GB" sz="2400" dirty="0"/>
              <a:t>B</a:t>
            </a:r>
            <a:r>
              <a:rPr lang="en-GB" sz="2400" dirty="0" smtClean="0"/>
              <a:t>ooks</a:t>
            </a:r>
          </a:p>
          <a:p>
            <a:endParaRPr lang="en-GB" sz="2400" dirty="0" smtClean="0"/>
          </a:p>
          <a:p>
            <a:r>
              <a:rPr lang="en-GB" sz="2400" dirty="0" smtClean="0"/>
              <a:t>Some books we send home will be phonically decodable, based on the sounds the children have learnt so far.</a:t>
            </a:r>
          </a:p>
          <a:p>
            <a:endParaRPr lang="en-GB" sz="2400" dirty="0" smtClean="0"/>
          </a:p>
          <a:p>
            <a:r>
              <a:rPr lang="en-GB" sz="2400" dirty="0" smtClean="0"/>
              <a:t>Others will have a focus on high frequency words, these are not decodable, your children will need to practise reading these with you first. These words will be reinforced on the keyring words we send home.</a:t>
            </a:r>
          </a:p>
        </p:txBody>
      </p:sp>
      <p:pic>
        <p:nvPicPr>
          <p:cNvPr id="4" name="Picture 3"/>
          <p:cNvPicPr>
            <a:picLocks noChangeAspect="1"/>
          </p:cNvPicPr>
          <p:nvPr/>
        </p:nvPicPr>
        <p:blipFill>
          <a:blip r:embed="rId2"/>
          <a:stretch>
            <a:fillRect/>
          </a:stretch>
        </p:blipFill>
        <p:spPr>
          <a:xfrm>
            <a:off x="6810103" y="1633972"/>
            <a:ext cx="4758703" cy="3752054"/>
          </a:xfrm>
          <a:prstGeom prst="rect">
            <a:avLst/>
          </a:prstGeom>
        </p:spPr>
      </p:pic>
    </p:spTree>
    <p:extLst>
      <p:ext uri="{BB962C8B-B14F-4D97-AF65-F5344CB8AC3E}">
        <p14:creationId xmlns:p14="http://schemas.microsoft.com/office/powerpoint/2010/main" val="135300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1207" y="3149482"/>
            <a:ext cx="6096002" cy="3048001"/>
          </a:xfrm>
          <a:prstGeom prst="rect">
            <a:avLst/>
          </a:prstGeom>
        </p:spPr>
      </p:pic>
      <p:pic>
        <p:nvPicPr>
          <p:cNvPr id="4" name="Picture 3"/>
          <p:cNvPicPr>
            <a:picLocks noChangeAspect="1"/>
          </p:cNvPicPr>
          <p:nvPr/>
        </p:nvPicPr>
        <p:blipFill>
          <a:blip r:embed="rId3"/>
          <a:stretch>
            <a:fillRect/>
          </a:stretch>
        </p:blipFill>
        <p:spPr>
          <a:xfrm>
            <a:off x="7886381" y="914559"/>
            <a:ext cx="3785375" cy="5428819"/>
          </a:xfrm>
          <a:prstGeom prst="rect">
            <a:avLst/>
          </a:prstGeom>
        </p:spPr>
      </p:pic>
      <p:sp>
        <p:nvSpPr>
          <p:cNvPr id="5" name="TextBox 4"/>
          <p:cNvSpPr txBox="1"/>
          <p:nvPr/>
        </p:nvSpPr>
        <p:spPr>
          <a:xfrm>
            <a:off x="694429" y="914559"/>
            <a:ext cx="4668393" cy="1938992"/>
          </a:xfrm>
          <a:prstGeom prst="rect">
            <a:avLst/>
          </a:prstGeom>
          <a:noFill/>
        </p:spPr>
        <p:txBody>
          <a:bodyPr wrap="none" rtlCol="0">
            <a:spAutoFit/>
          </a:bodyPr>
          <a:lstStyle/>
          <a:p>
            <a:pPr algn="ctr"/>
            <a:r>
              <a:rPr lang="en-GB" sz="2400" dirty="0" smtClean="0"/>
              <a:t>Gross motor skills</a:t>
            </a:r>
          </a:p>
          <a:p>
            <a:pPr algn="ctr"/>
            <a:r>
              <a:rPr lang="en-GB" sz="2400" dirty="0"/>
              <a:t>a</a:t>
            </a:r>
            <a:r>
              <a:rPr lang="en-GB" sz="2400" dirty="0" smtClean="0"/>
              <a:t>nd </a:t>
            </a:r>
          </a:p>
          <a:p>
            <a:pPr algn="ctr"/>
            <a:r>
              <a:rPr lang="en-GB" sz="2400" dirty="0" smtClean="0"/>
              <a:t>Fine motor skills </a:t>
            </a:r>
          </a:p>
          <a:p>
            <a:pPr algn="ctr"/>
            <a:endParaRPr lang="en-GB" sz="2400" dirty="0" smtClean="0"/>
          </a:p>
          <a:p>
            <a:pPr algn="ctr"/>
            <a:r>
              <a:rPr lang="en-GB" sz="2400" dirty="0" smtClean="0"/>
              <a:t>are essential for good development</a:t>
            </a:r>
            <a:endParaRPr lang="en-GB" sz="2400" dirty="0"/>
          </a:p>
        </p:txBody>
      </p:sp>
      <p:pic>
        <p:nvPicPr>
          <p:cNvPr id="6" name="Picture 5"/>
          <p:cNvPicPr>
            <a:picLocks noChangeAspect="1"/>
          </p:cNvPicPr>
          <p:nvPr/>
        </p:nvPicPr>
        <p:blipFill>
          <a:blip r:embed="rId4"/>
          <a:stretch>
            <a:fillRect/>
          </a:stretch>
        </p:blipFill>
        <p:spPr>
          <a:xfrm>
            <a:off x="5209545" y="544756"/>
            <a:ext cx="2384898" cy="1643646"/>
          </a:xfrm>
          <a:prstGeom prst="rect">
            <a:avLst/>
          </a:prstGeom>
        </p:spPr>
      </p:pic>
    </p:spTree>
    <p:extLst>
      <p:ext uri="{BB962C8B-B14F-4D97-AF65-F5344CB8AC3E}">
        <p14:creationId xmlns:p14="http://schemas.microsoft.com/office/powerpoint/2010/main" val="294506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451" y="2760617"/>
            <a:ext cx="9875520" cy="1356360"/>
          </a:xfrm>
        </p:spPr>
        <p:txBody>
          <a:bodyPr>
            <a:normAutofit fontScale="90000"/>
          </a:bodyPr>
          <a:lstStyle/>
          <a:p>
            <a:pPr algn="ctr"/>
            <a:r>
              <a:rPr lang="en-GB" dirty="0" smtClean="0"/>
              <a:t>Please email us or talk to us at the gate whenever you feel you would like to communicate anything. </a:t>
            </a:r>
            <a:br>
              <a:rPr lang="en-GB" dirty="0" smtClean="0"/>
            </a:br>
            <a:r>
              <a:rPr lang="en-GB" dirty="0" smtClean="0"/>
              <a:t/>
            </a:r>
            <a:br>
              <a:rPr lang="en-GB" dirty="0" smtClean="0"/>
            </a:br>
            <a:r>
              <a:rPr lang="en-GB" dirty="0" smtClean="0"/>
              <a:t>Check website for current photos and news.</a:t>
            </a:r>
            <a:br>
              <a:rPr lang="en-GB" dirty="0" smtClean="0"/>
            </a:br>
            <a:r>
              <a:rPr lang="en-GB" dirty="0" smtClean="0"/>
              <a:t/>
            </a:r>
            <a:br>
              <a:rPr lang="en-GB" dirty="0" smtClean="0"/>
            </a:br>
            <a:r>
              <a:rPr lang="en-GB" dirty="0" smtClean="0"/>
              <a:t>Any </a:t>
            </a:r>
            <a:r>
              <a:rPr lang="en-GB" dirty="0" smtClean="0"/>
              <a:t>questions? </a:t>
            </a:r>
            <a:r>
              <a:rPr lang="en-GB" dirty="0" smtClean="0"/>
              <a:t/>
            </a:r>
            <a:br>
              <a:rPr lang="en-GB" dirty="0" smtClean="0"/>
            </a:br>
            <a:r>
              <a:rPr lang="en-GB" smtClean="0"/>
              <a:t>Thank you </a:t>
            </a:r>
            <a:r>
              <a:rPr lang="en-GB" smtClean="0">
                <a:sym typeface="Wingdings" panose="05000000000000000000" pitchFamily="2" charset="2"/>
              </a:rPr>
              <a:t></a:t>
            </a:r>
            <a:endParaRPr lang="en-GB" dirty="0"/>
          </a:p>
        </p:txBody>
      </p:sp>
    </p:spTree>
    <p:extLst>
      <p:ext uri="{BB962C8B-B14F-4D97-AF65-F5344CB8AC3E}">
        <p14:creationId xmlns:p14="http://schemas.microsoft.com/office/powerpoint/2010/main" val="3464679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46" y="585831"/>
            <a:ext cx="10937660" cy="955586"/>
          </a:xfrm>
        </p:spPr>
        <p:txBody>
          <a:bodyPr>
            <a:normAutofit fontScale="90000"/>
          </a:bodyPr>
          <a:lstStyle/>
          <a:p>
            <a:pPr algn="ctr"/>
            <a:r>
              <a:rPr lang="en-GB" dirty="0" smtClean="0"/>
              <a:t>Maths Principles</a:t>
            </a:r>
            <a:br>
              <a:rPr lang="en-GB" dirty="0" smtClean="0"/>
            </a:br>
            <a:r>
              <a:rPr lang="en-GB" sz="2200" dirty="0" smtClean="0"/>
              <a:t>When teaching maths we ensure that children are very secure in these 5 principals:</a:t>
            </a:r>
            <a:endParaRPr lang="en-GB" sz="2200" dirty="0"/>
          </a:p>
        </p:txBody>
      </p:sp>
      <p:grpSp>
        <p:nvGrpSpPr>
          <p:cNvPr id="14" name="Group 13"/>
          <p:cNvGrpSpPr/>
          <p:nvPr/>
        </p:nvGrpSpPr>
        <p:grpSpPr>
          <a:xfrm>
            <a:off x="770545" y="1744258"/>
            <a:ext cx="3497274" cy="2096974"/>
            <a:chOff x="770545" y="1817466"/>
            <a:chExt cx="3497274" cy="2023766"/>
          </a:xfrm>
        </p:grpSpPr>
        <p:sp>
          <p:nvSpPr>
            <p:cNvPr id="3" name="TextBox 2"/>
            <p:cNvSpPr txBox="1"/>
            <p:nvPr/>
          </p:nvSpPr>
          <p:spPr>
            <a:xfrm>
              <a:off x="770545" y="1817466"/>
              <a:ext cx="34972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1. One to one correspondence </a:t>
              </a:r>
              <a:endParaRPr lang="en-GB" dirty="0"/>
            </a:p>
          </p:txBody>
        </p:sp>
        <p:pic>
          <p:nvPicPr>
            <p:cNvPr id="4" name="Picture 3"/>
            <p:cNvPicPr>
              <a:picLocks noChangeAspect="1"/>
            </p:cNvPicPr>
            <p:nvPr/>
          </p:nvPicPr>
          <p:blipFill>
            <a:blip r:embed="rId2"/>
            <a:stretch>
              <a:fillRect/>
            </a:stretch>
          </p:blipFill>
          <p:spPr>
            <a:xfrm>
              <a:off x="770545" y="2186798"/>
              <a:ext cx="3497274" cy="1654434"/>
            </a:xfrm>
            <a:prstGeom prst="rect">
              <a:avLst/>
            </a:prstGeom>
          </p:spPr>
          <p:style>
            <a:lnRef idx="2">
              <a:schemeClr val="dk1"/>
            </a:lnRef>
            <a:fillRef idx="1">
              <a:schemeClr val="lt1"/>
            </a:fillRef>
            <a:effectRef idx="0">
              <a:schemeClr val="dk1"/>
            </a:effectRef>
            <a:fontRef idx="minor">
              <a:schemeClr val="dk1"/>
            </a:fontRef>
          </p:style>
        </p:pic>
      </p:grpSp>
      <p:grpSp>
        <p:nvGrpSpPr>
          <p:cNvPr id="16" name="Group 15"/>
          <p:cNvGrpSpPr/>
          <p:nvPr/>
        </p:nvGrpSpPr>
        <p:grpSpPr>
          <a:xfrm>
            <a:off x="4710051" y="1744258"/>
            <a:ext cx="3450562" cy="2143144"/>
            <a:chOff x="4710051" y="1744258"/>
            <a:chExt cx="3450562" cy="2143144"/>
          </a:xfrm>
        </p:grpSpPr>
        <p:sp>
          <p:nvSpPr>
            <p:cNvPr id="5" name="TextBox 4"/>
            <p:cNvSpPr txBox="1"/>
            <p:nvPr/>
          </p:nvSpPr>
          <p:spPr>
            <a:xfrm>
              <a:off x="4710051" y="1744258"/>
              <a:ext cx="345056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2. The stable order principle</a:t>
              </a:r>
            </a:p>
            <a:p>
              <a:endParaRPr lang="en-GB" dirty="0"/>
            </a:p>
          </p:txBody>
        </p:sp>
        <p:pic>
          <p:nvPicPr>
            <p:cNvPr id="6" name="Picture 5"/>
            <p:cNvPicPr>
              <a:picLocks noChangeAspect="1"/>
            </p:cNvPicPr>
            <p:nvPr/>
          </p:nvPicPr>
          <p:blipFill>
            <a:blip r:embed="rId3"/>
            <a:stretch>
              <a:fillRect/>
            </a:stretch>
          </p:blipFill>
          <p:spPr>
            <a:xfrm>
              <a:off x="4710052" y="2107474"/>
              <a:ext cx="3450561" cy="1779928"/>
            </a:xfrm>
            <a:prstGeom prst="rect">
              <a:avLst/>
            </a:prstGeom>
          </p:spPr>
          <p:style>
            <a:lnRef idx="2">
              <a:schemeClr val="dk1"/>
            </a:lnRef>
            <a:fillRef idx="1">
              <a:schemeClr val="lt1"/>
            </a:fillRef>
            <a:effectRef idx="0">
              <a:schemeClr val="dk1"/>
            </a:effectRef>
            <a:fontRef idx="minor">
              <a:schemeClr val="dk1"/>
            </a:fontRef>
          </p:style>
        </p:pic>
      </p:grpSp>
      <p:grpSp>
        <p:nvGrpSpPr>
          <p:cNvPr id="17" name="Group 16"/>
          <p:cNvGrpSpPr/>
          <p:nvPr/>
        </p:nvGrpSpPr>
        <p:grpSpPr>
          <a:xfrm>
            <a:off x="8602844" y="1744258"/>
            <a:ext cx="3105362" cy="2096975"/>
            <a:chOff x="8872032" y="1817466"/>
            <a:chExt cx="2836174" cy="2023767"/>
          </a:xfrm>
        </p:grpSpPr>
        <p:pic>
          <p:nvPicPr>
            <p:cNvPr id="7" name="Picture 6"/>
            <p:cNvPicPr>
              <a:picLocks noChangeAspect="1"/>
            </p:cNvPicPr>
            <p:nvPr/>
          </p:nvPicPr>
          <p:blipFill>
            <a:blip r:embed="rId4"/>
            <a:stretch>
              <a:fillRect/>
            </a:stretch>
          </p:blipFill>
          <p:spPr>
            <a:xfrm>
              <a:off x="8872032" y="2186798"/>
              <a:ext cx="2836174" cy="1654435"/>
            </a:xfrm>
            <a:prstGeom prst="rect">
              <a:avLst/>
            </a:prstGeom>
          </p:spPr>
          <p:style>
            <a:lnRef idx="2">
              <a:schemeClr val="dk1"/>
            </a:lnRef>
            <a:fillRef idx="1">
              <a:schemeClr val="lt1"/>
            </a:fillRef>
            <a:effectRef idx="0">
              <a:schemeClr val="dk1"/>
            </a:effectRef>
            <a:fontRef idx="minor">
              <a:schemeClr val="dk1"/>
            </a:fontRef>
          </p:style>
        </p:pic>
        <p:sp>
          <p:nvSpPr>
            <p:cNvPr id="8" name="TextBox 7"/>
            <p:cNvSpPr txBox="1"/>
            <p:nvPr/>
          </p:nvSpPr>
          <p:spPr>
            <a:xfrm>
              <a:off x="8872032" y="1817466"/>
              <a:ext cx="283617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3. The cardinal principle</a:t>
              </a:r>
              <a:endParaRPr lang="en-GB" dirty="0"/>
            </a:p>
          </p:txBody>
        </p:sp>
      </p:grpSp>
      <p:grpSp>
        <p:nvGrpSpPr>
          <p:cNvPr id="18" name="Group 17"/>
          <p:cNvGrpSpPr/>
          <p:nvPr/>
        </p:nvGrpSpPr>
        <p:grpSpPr>
          <a:xfrm>
            <a:off x="2281710" y="4210565"/>
            <a:ext cx="3674953" cy="2271014"/>
            <a:chOff x="2281710" y="4210565"/>
            <a:chExt cx="3561747" cy="2189308"/>
          </a:xfrm>
        </p:grpSpPr>
        <p:sp>
          <p:nvSpPr>
            <p:cNvPr id="9" name="TextBox 8"/>
            <p:cNvSpPr txBox="1"/>
            <p:nvPr/>
          </p:nvSpPr>
          <p:spPr>
            <a:xfrm>
              <a:off x="2281711" y="4210565"/>
              <a:ext cx="35617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4. The abstraction principle</a:t>
              </a:r>
              <a:endParaRPr lang="en-GB" dirty="0"/>
            </a:p>
          </p:txBody>
        </p:sp>
        <p:pic>
          <p:nvPicPr>
            <p:cNvPr id="11" name="Picture 10"/>
            <p:cNvPicPr>
              <a:picLocks noChangeAspect="1"/>
            </p:cNvPicPr>
            <p:nvPr/>
          </p:nvPicPr>
          <p:blipFill>
            <a:blip r:embed="rId5"/>
            <a:stretch>
              <a:fillRect/>
            </a:stretch>
          </p:blipFill>
          <p:spPr>
            <a:xfrm>
              <a:off x="2281710" y="4570868"/>
              <a:ext cx="3561747" cy="1829005"/>
            </a:xfrm>
            <a:prstGeom prst="rect">
              <a:avLst/>
            </a:prstGeom>
          </p:spPr>
          <p:style>
            <a:lnRef idx="2">
              <a:schemeClr val="dk1"/>
            </a:lnRef>
            <a:fillRef idx="1">
              <a:schemeClr val="lt1"/>
            </a:fillRef>
            <a:effectRef idx="0">
              <a:schemeClr val="dk1"/>
            </a:effectRef>
            <a:fontRef idx="minor">
              <a:schemeClr val="dk1"/>
            </a:fontRef>
          </p:style>
        </p:pic>
      </p:grpSp>
      <p:grpSp>
        <p:nvGrpSpPr>
          <p:cNvPr id="19" name="Group 18"/>
          <p:cNvGrpSpPr/>
          <p:nvPr/>
        </p:nvGrpSpPr>
        <p:grpSpPr>
          <a:xfrm>
            <a:off x="6897188" y="4210565"/>
            <a:ext cx="3850760" cy="2271014"/>
            <a:chOff x="6897188" y="4210565"/>
            <a:chExt cx="3850760" cy="2271014"/>
          </a:xfrm>
        </p:grpSpPr>
        <p:sp>
          <p:nvSpPr>
            <p:cNvPr id="10" name="TextBox 9"/>
            <p:cNvSpPr txBox="1"/>
            <p:nvPr/>
          </p:nvSpPr>
          <p:spPr>
            <a:xfrm>
              <a:off x="6897188" y="4210565"/>
              <a:ext cx="385075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5. The order-irrelevance principle</a:t>
              </a:r>
              <a:endParaRPr lang="en-GB" dirty="0"/>
            </a:p>
          </p:txBody>
        </p:sp>
        <p:pic>
          <p:nvPicPr>
            <p:cNvPr id="12" name="Picture 11"/>
            <p:cNvPicPr>
              <a:picLocks noChangeAspect="1"/>
            </p:cNvPicPr>
            <p:nvPr/>
          </p:nvPicPr>
          <p:blipFill>
            <a:blip r:embed="rId6"/>
            <a:stretch>
              <a:fillRect/>
            </a:stretch>
          </p:blipFill>
          <p:spPr>
            <a:xfrm>
              <a:off x="6897189" y="4579896"/>
              <a:ext cx="3850759" cy="1901683"/>
            </a:xfrm>
            <a:prstGeom prst="rect">
              <a:avLst/>
            </a:prstGeom>
          </p:spPr>
          <p:style>
            <a:lnRef idx="2">
              <a:schemeClr val="dk1"/>
            </a:lnRef>
            <a:fillRef idx="1">
              <a:schemeClr val="lt1"/>
            </a:fillRef>
            <a:effectRef idx="0">
              <a:schemeClr val="dk1"/>
            </a:effectRef>
            <a:fontRef idx="minor">
              <a:schemeClr val="dk1"/>
            </a:fontRef>
          </p:style>
        </p:pic>
      </p:grpSp>
    </p:spTree>
    <p:extLst>
      <p:ext uri="{BB962C8B-B14F-4D97-AF65-F5344CB8AC3E}">
        <p14:creationId xmlns:p14="http://schemas.microsoft.com/office/powerpoint/2010/main" val="71607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666" y="525993"/>
            <a:ext cx="6925455" cy="5941036"/>
          </a:xfrm>
          <a:prstGeom prst="rect">
            <a:avLst/>
          </a:prstGeom>
        </p:spPr>
      </p:pic>
      <p:pic>
        <p:nvPicPr>
          <p:cNvPr id="3" name="Picture 2"/>
          <p:cNvPicPr>
            <a:picLocks noChangeAspect="1"/>
          </p:cNvPicPr>
          <p:nvPr/>
        </p:nvPicPr>
        <p:blipFill>
          <a:blip r:embed="rId3"/>
          <a:stretch>
            <a:fillRect/>
          </a:stretch>
        </p:blipFill>
        <p:spPr>
          <a:xfrm>
            <a:off x="7435121" y="1530334"/>
            <a:ext cx="4314825" cy="3171825"/>
          </a:xfrm>
          <a:prstGeom prst="rect">
            <a:avLst/>
          </a:prstGeom>
        </p:spPr>
      </p:pic>
    </p:spTree>
    <p:extLst>
      <p:ext uri="{BB962C8B-B14F-4D97-AF65-F5344CB8AC3E}">
        <p14:creationId xmlns:p14="http://schemas.microsoft.com/office/powerpoint/2010/main" val="221581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665" y="529171"/>
            <a:ext cx="10691622" cy="3777378"/>
          </a:xfrm>
          <a:prstGeom prst="rect">
            <a:avLst/>
          </a:prstGeom>
        </p:spPr>
      </p:pic>
      <p:sp>
        <p:nvSpPr>
          <p:cNvPr id="3" name="Text Placeholder 2"/>
          <p:cNvSpPr>
            <a:spLocks noGrp="1"/>
          </p:cNvSpPr>
          <p:nvPr>
            <p:ph type="body" idx="1"/>
          </p:nvPr>
        </p:nvSpPr>
        <p:spPr>
          <a:xfrm>
            <a:off x="1709928" y="4679175"/>
            <a:ext cx="8769096" cy="1363806"/>
          </a:xfrm>
        </p:spPr>
        <p:txBody>
          <a:bodyPr/>
          <a:lstStyle/>
          <a:p>
            <a:r>
              <a:rPr lang="en-GB" dirty="0" err="1">
                <a:hlinkClick r:id="rId3"/>
              </a:rPr>
              <a:t>Numberblocks</a:t>
            </a:r>
            <a:r>
              <a:rPr lang="en-GB" dirty="0">
                <a:hlinkClick r:id="rId3"/>
              </a:rPr>
              <a:t> - </a:t>
            </a:r>
            <a:r>
              <a:rPr lang="en-GB" dirty="0" err="1">
                <a:hlinkClick r:id="rId3"/>
              </a:rPr>
              <a:t>CBeebies</a:t>
            </a:r>
            <a:r>
              <a:rPr lang="en-GB" dirty="0">
                <a:hlinkClick r:id="rId3"/>
              </a:rPr>
              <a:t> </a:t>
            </a:r>
            <a:r>
              <a:rPr lang="en-GB" dirty="0" smtClean="0">
                <a:hlinkClick r:id="rId3"/>
              </a:rPr>
              <a:t>– BBC</a:t>
            </a:r>
            <a:endParaRPr lang="en-GB" dirty="0" smtClean="0"/>
          </a:p>
          <a:p>
            <a:r>
              <a:rPr lang="en-GB" dirty="0"/>
              <a:t>https://www.bbc.co.uk/cbeebies/shows/numberblocks</a:t>
            </a:r>
          </a:p>
        </p:txBody>
      </p:sp>
    </p:spTree>
    <p:extLst>
      <p:ext uri="{BB962C8B-B14F-4D97-AF65-F5344CB8AC3E}">
        <p14:creationId xmlns:p14="http://schemas.microsoft.com/office/powerpoint/2010/main" val="1980322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45334" y="869430"/>
            <a:ext cx="6298632" cy="4735565"/>
          </a:xfrm>
          <a:prstGeom prst="rect">
            <a:avLst/>
          </a:prstGeom>
        </p:spPr>
      </p:pic>
      <p:sp>
        <p:nvSpPr>
          <p:cNvPr id="3" name="TextBox 2"/>
          <p:cNvSpPr txBox="1"/>
          <p:nvPr/>
        </p:nvSpPr>
        <p:spPr>
          <a:xfrm>
            <a:off x="584616" y="487025"/>
            <a:ext cx="4960718" cy="6370975"/>
          </a:xfrm>
          <a:prstGeom prst="rect">
            <a:avLst/>
          </a:prstGeom>
          <a:noFill/>
        </p:spPr>
        <p:txBody>
          <a:bodyPr wrap="square" rtlCol="0">
            <a:spAutoFit/>
          </a:bodyPr>
          <a:lstStyle/>
          <a:p>
            <a:r>
              <a:rPr lang="en-GB" sz="2400" dirty="0" smtClean="0"/>
              <a:t>Maths is everywhere around us.</a:t>
            </a:r>
          </a:p>
          <a:p>
            <a:r>
              <a:rPr lang="en-GB" sz="2400" dirty="0" smtClean="0"/>
              <a:t>Some ideas for maths at home:</a:t>
            </a:r>
          </a:p>
          <a:p>
            <a:pPr marL="285750" indent="-285750">
              <a:buFont typeface="Arial" panose="020B0604020202020204" pitchFamily="34" charset="0"/>
              <a:buChar char="•"/>
            </a:pPr>
            <a:r>
              <a:rPr lang="en-GB" sz="2400" dirty="0" smtClean="0"/>
              <a:t>Counting steps</a:t>
            </a:r>
          </a:p>
          <a:p>
            <a:pPr marL="285750" indent="-285750">
              <a:buFont typeface="Arial" panose="020B0604020202020204" pitchFamily="34" charset="0"/>
              <a:buChar char="•"/>
            </a:pPr>
            <a:r>
              <a:rPr lang="en-GB" sz="2400" dirty="0" smtClean="0"/>
              <a:t>Cooking, baking</a:t>
            </a:r>
          </a:p>
          <a:p>
            <a:pPr marL="285750" indent="-285750">
              <a:buFont typeface="Arial" panose="020B0604020202020204" pitchFamily="34" charset="0"/>
              <a:buChar char="•"/>
            </a:pPr>
            <a:r>
              <a:rPr lang="en-GB" sz="2400" dirty="0" smtClean="0"/>
              <a:t>Scales- balancing and measuring</a:t>
            </a:r>
          </a:p>
          <a:p>
            <a:pPr marL="285750" indent="-285750">
              <a:buFont typeface="Arial" panose="020B0604020202020204" pitchFamily="34" charset="0"/>
              <a:buChar char="•"/>
            </a:pPr>
            <a:r>
              <a:rPr lang="en-GB" sz="2400" dirty="0"/>
              <a:t>P</a:t>
            </a:r>
            <a:r>
              <a:rPr lang="en-GB" sz="2400" dirty="0" smtClean="0"/>
              <a:t>atterns (repeating, symmetrical) </a:t>
            </a:r>
          </a:p>
          <a:p>
            <a:pPr marL="285750" indent="-285750">
              <a:buFont typeface="Arial" panose="020B0604020202020204" pitchFamily="34" charset="0"/>
              <a:buChar char="•"/>
            </a:pPr>
            <a:r>
              <a:rPr lang="en-GB" sz="2400" dirty="0" smtClean="0"/>
              <a:t>Hopscotch and similar games</a:t>
            </a:r>
          </a:p>
          <a:p>
            <a:pPr marL="285750" indent="-285750">
              <a:buFont typeface="Arial" panose="020B0604020202020204" pitchFamily="34" charset="0"/>
              <a:buChar char="•"/>
            </a:pPr>
            <a:r>
              <a:rPr lang="en-GB" sz="2400" dirty="0" smtClean="0"/>
              <a:t>Singing nursery rhymes</a:t>
            </a:r>
          </a:p>
          <a:p>
            <a:pPr marL="285750" indent="-285750">
              <a:buFont typeface="Arial" panose="020B0604020202020204" pitchFamily="34" charset="0"/>
              <a:buChar char="•"/>
            </a:pPr>
            <a:r>
              <a:rPr lang="en-GB" sz="2400" dirty="0" smtClean="0"/>
              <a:t>Measuring height, length, width</a:t>
            </a:r>
          </a:p>
          <a:p>
            <a:pPr marL="285750" indent="-285750">
              <a:buFont typeface="Arial" panose="020B0604020202020204" pitchFamily="34" charset="0"/>
              <a:buChar char="•"/>
            </a:pPr>
            <a:r>
              <a:rPr lang="en-GB" sz="2400" dirty="0" smtClean="0"/>
              <a:t>Clocks- analogue and digital</a:t>
            </a:r>
          </a:p>
          <a:p>
            <a:pPr marL="285750" indent="-285750">
              <a:buFont typeface="Arial" panose="020B0604020202020204" pitchFamily="34" charset="0"/>
              <a:buChar char="•"/>
            </a:pPr>
            <a:r>
              <a:rPr lang="en-GB" sz="2400" dirty="0" smtClean="0"/>
              <a:t>Origami folding</a:t>
            </a:r>
          </a:p>
          <a:p>
            <a:pPr marL="285750" indent="-285750">
              <a:buFont typeface="Arial" panose="020B0604020202020204" pitchFamily="34" charset="0"/>
              <a:buChar char="•"/>
            </a:pPr>
            <a:r>
              <a:rPr lang="en-GB" sz="2400" dirty="0" smtClean="0"/>
              <a:t>Building with blocks </a:t>
            </a:r>
          </a:p>
          <a:p>
            <a:pPr marL="285750" indent="-285750">
              <a:buFont typeface="Arial" panose="020B0604020202020204" pitchFamily="34" charset="0"/>
              <a:buChar char="•"/>
            </a:pPr>
            <a:endParaRPr lang="en-GB" sz="2400" dirty="0"/>
          </a:p>
          <a:p>
            <a:r>
              <a:rPr lang="en-GB" sz="2400" dirty="0" smtClean="0"/>
              <a:t>Keep it fun, positive and don’t be afraid to make mistakes (and learn from them). </a:t>
            </a:r>
          </a:p>
          <a:p>
            <a:endParaRPr lang="en-GB" sz="2400" dirty="0"/>
          </a:p>
        </p:txBody>
      </p:sp>
    </p:spTree>
    <p:extLst>
      <p:ext uri="{BB962C8B-B14F-4D97-AF65-F5344CB8AC3E}">
        <p14:creationId xmlns:p14="http://schemas.microsoft.com/office/powerpoint/2010/main" val="1618616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Phonics</a:t>
            </a:r>
            <a:br>
              <a:rPr lang="en-GB" dirty="0" smtClean="0"/>
            </a:br>
            <a:r>
              <a:rPr lang="en-GB" sz="3100" dirty="0" smtClean="0"/>
              <a:t>We teach reading and writing using systematic </a:t>
            </a:r>
            <a:r>
              <a:rPr lang="en-GB" sz="3100" dirty="0"/>
              <a:t>synthetic </a:t>
            </a:r>
            <a:r>
              <a:rPr lang="en-GB" sz="3100" dirty="0" smtClean="0"/>
              <a:t>phonics</a:t>
            </a:r>
            <a:r>
              <a:rPr lang="en-GB" sz="3100" dirty="0"/>
              <a:t>.</a:t>
            </a:r>
          </a:p>
        </p:txBody>
      </p:sp>
      <p:sp>
        <p:nvSpPr>
          <p:cNvPr id="3" name="Content Placeholder 2"/>
          <p:cNvSpPr>
            <a:spLocks noGrp="1"/>
          </p:cNvSpPr>
          <p:nvPr>
            <p:ph idx="1"/>
          </p:nvPr>
        </p:nvSpPr>
        <p:spPr>
          <a:xfrm>
            <a:off x="1143001" y="2057400"/>
            <a:ext cx="4703164" cy="4038600"/>
          </a:xfrm>
        </p:spPr>
        <p:txBody>
          <a:bodyPr>
            <a:normAutofit lnSpcReduction="10000"/>
          </a:bodyPr>
          <a:lstStyle/>
          <a:p>
            <a:r>
              <a:rPr lang="en-GB" dirty="0" smtClean="0">
                <a:solidFill>
                  <a:schemeClr val="tx1"/>
                </a:solidFill>
              </a:rPr>
              <a:t>First, we teach the</a:t>
            </a:r>
            <a:r>
              <a:rPr lang="en-GB" b="1" dirty="0" smtClean="0">
                <a:solidFill>
                  <a:schemeClr val="tx1"/>
                </a:solidFill>
              </a:rPr>
              <a:t> graphemes </a:t>
            </a:r>
            <a:r>
              <a:rPr lang="en-GB" dirty="0" smtClean="0">
                <a:solidFill>
                  <a:schemeClr val="tx1"/>
                </a:solidFill>
              </a:rPr>
              <a:t>(letter shapes) </a:t>
            </a:r>
            <a:r>
              <a:rPr lang="en-GB" dirty="0">
                <a:solidFill>
                  <a:schemeClr val="tx1"/>
                </a:solidFill>
              </a:rPr>
              <a:t>and corresponding </a:t>
            </a:r>
            <a:r>
              <a:rPr lang="en-GB" b="1" dirty="0">
                <a:solidFill>
                  <a:schemeClr val="tx1"/>
                </a:solidFill>
              </a:rPr>
              <a:t>phonemes </a:t>
            </a:r>
            <a:r>
              <a:rPr lang="en-GB" dirty="0" smtClean="0">
                <a:solidFill>
                  <a:schemeClr val="tx1"/>
                </a:solidFill>
              </a:rPr>
              <a:t>(sounds). </a:t>
            </a:r>
          </a:p>
          <a:p>
            <a:r>
              <a:rPr lang="en-GB" dirty="0" smtClean="0">
                <a:solidFill>
                  <a:schemeClr val="tx1"/>
                </a:solidFill>
              </a:rPr>
              <a:t>To </a:t>
            </a:r>
            <a:r>
              <a:rPr lang="en-GB" dirty="0">
                <a:solidFill>
                  <a:schemeClr val="tx1"/>
                </a:solidFill>
              </a:rPr>
              <a:t>read </a:t>
            </a:r>
            <a:r>
              <a:rPr lang="en-GB" dirty="0" smtClean="0">
                <a:solidFill>
                  <a:schemeClr val="tx1"/>
                </a:solidFill>
              </a:rPr>
              <a:t> </a:t>
            </a:r>
            <a:r>
              <a:rPr lang="en-GB" dirty="0">
                <a:solidFill>
                  <a:schemeClr val="tx1"/>
                </a:solidFill>
              </a:rPr>
              <a:t>words, </a:t>
            </a:r>
            <a:r>
              <a:rPr lang="en-GB" dirty="0" smtClean="0">
                <a:solidFill>
                  <a:schemeClr val="tx1"/>
                </a:solidFill>
              </a:rPr>
              <a:t>children </a:t>
            </a:r>
            <a:r>
              <a:rPr lang="en-GB" dirty="0">
                <a:solidFill>
                  <a:schemeClr val="tx1"/>
                </a:solidFill>
              </a:rPr>
              <a:t>pronounce the individual phonemes (sounds) associated with the graphemes (</a:t>
            </a:r>
            <a:r>
              <a:rPr lang="en-GB" dirty="0" smtClean="0">
                <a:solidFill>
                  <a:schemeClr val="tx1"/>
                </a:solidFill>
              </a:rPr>
              <a:t>letters). Then they </a:t>
            </a:r>
            <a:r>
              <a:rPr lang="en-GB" b="1" dirty="0">
                <a:solidFill>
                  <a:schemeClr val="tx1"/>
                </a:solidFill>
              </a:rPr>
              <a:t>blend </a:t>
            </a:r>
            <a:r>
              <a:rPr lang="en-GB" dirty="0">
                <a:solidFill>
                  <a:schemeClr val="tx1"/>
                </a:solidFill>
              </a:rPr>
              <a:t>them together (synthesise) to form the word</a:t>
            </a:r>
            <a:r>
              <a:rPr lang="en-GB" dirty="0" smtClean="0">
                <a:solidFill>
                  <a:schemeClr val="tx1"/>
                </a:solidFill>
              </a:rPr>
              <a:t>.</a:t>
            </a:r>
          </a:p>
          <a:p>
            <a:r>
              <a:rPr lang="en-GB" dirty="0" smtClean="0">
                <a:solidFill>
                  <a:schemeClr val="tx1"/>
                </a:solidFill>
              </a:rPr>
              <a:t>To write words we need to </a:t>
            </a:r>
            <a:r>
              <a:rPr lang="en-GB" b="1" dirty="0" smtClean="0">
                <a:solidFill>
                  <a:schemeClr val="tx1"/>
                </a:solidFill>
              </a:rPr>
              <a:t>segment</a:t>
            </a:r>
            <a:r>
              <a:rPr lang="en-GB" dirty="0" smtClean="0">
                <a:solidFill>
                  <a:schemeClr val="tx1"/>
                </a:solidFill>
              </a:rPr>
              <a:t> the sounds in a word and note each grapheme at the time. </a:t>
            </a:r>
            <a:endParaRPr lang="en-GB" dirty="0">
              <a:solidFill>
                <a:schemeClr val="tx1"/>
              </a:solidFill>
            </a:endParaRPr>
          </a:p>
        </p:txBody>
      </p:sp>
      <p:sp>
        <p:nvSpPr>
          <p:cNvPr id="4" name="TextBox 3"/>
          <p:cNvSpPr txBox="1"/>
          <p:nvPr/>
        </p:nvSpPr>
        <p:spPr>
          <a:xfrm>
            <a:off x="7015397" y="2398426"/>
            <a:ext cx="4527029" cy="2092881"/>
          </a:xfrm>
          <a:prstGeom prst="rect">
            <a:avLst/>
          </a:prstGeom>
          <a:noFill/>
        </p:spPr>
        <p:txBody>
          <a:bodyPr wrap="square" rtlCol="0">
            <a:spAutoFit/>
          </a:bodyPr>
          <a:lstStyle/>
          <a:p>
            <a:r>
              <a:rPr lang="en-GB" sz="2800" b="1" dirty="0" smtClean="0"/>
              <a:t>Graphemes</a:t>
            </a:r>
            <a:r>
              <a:rPr lang="en-GB" sz="2800" dirty="0" smtClean="0"/>
              <a:t> – letter shapes</a:t>
            </a:r>
          </a:p>
          <a:p>
            <a:r>
              <a:rPr lang="en-GB" sz="2800" b="1" dirty="0" smtClean="0"/>
              <a:t>Phonemes</a:t>
            </a:r>
            <a:r>
              <a:rPr lang="en-GB" sz="2800" dirty="0" smtClean="0"/>
              <a:t>- sounds</a:t>
            </a:r>
          </a:p>
          <a:p>
            <a:r>
              <a:rPr lang="en-GB" sz="2800" b="1" dirty="0" smtClean="0"/>
              <a:t>Blending</a:t>
            </a:r>
            <a:r>
              <a:rPr lang="en-GB" sz="2800" dirty="0" smtClean="0"/>
              <a:t>- to read</a:t>
            </a:r>
          </a:p>
          <a:p>
            <a:r>
              <a:rPr lang="en-GB" sz="2800" b="1" dirty="0" smtClean="0"/>
              <a:t>Segmenting</a:t>
            </a:r>
            <a:r>
              <a:rPr lang="en-GB" sz="2800" dirty="0" smtClean="0"/>
              <a:t>- to write</a:t>
            </a:r>
          </a:p>
          <a:p>
            <a:endParaRPr lang="en-GB" dirty="0"/>
          </a:p>
        </p:txBody>
      </p:sp>
    </p:spTree>
    <p:extLst>
      <p:ext uri="{BB962C8B-B14F-4D97-AF65-F5344CB8AC3E}">
        <p14:creationId xmlns:p14="http://schemas.microsoft.com/office/powerpoint/2010/main" val="3985066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735" y="354809"/>
            <a:ext cx="8964117" cy="6269023"/>
          </a:xfrm>
          <a:prstGeom prst="rect">
            <a:avLst/>
          </a:prstGeom>
        </p:spPr>
      </p:pic>
      <p:sp>
        <p:nvSpPr>
          <p:cNvPr id="3" name="Rectangle 2"/>
          <p:cNvSpPr/>
          <p:nvPr/>
        </p:nvSpPr>
        <p:spPr>
          <a:xfrm>
            <a:off x="6877400" y="5777671"/>
            <a:ext cx="4982903" cy="369332"/>
          </a:xfrm>
          <a:prstGeom prst="rect">
            <a:avLst/>
          </a:prstGeom>
        </p:spPr>
        <p:txBody>
          <a:bodyPr wrap="none">
            <a:spAutoFit/>
          </a:bodyPr>
          <a:lstStyle/>
          <a:p>
            <a:r>
              <a:rPr lang="en-GB" dirty="0" smtClean="0"/>
              <a:t>https://www.youtube.com/watch?v=hIQ5L9xgU4g</a:t>
            </a:r>
            <a:endParaRPr lang="en-GB" dirty="0"/>
          </a:p>
        </p:txBody>
      </p:sp>
      <p:sp>
        <p:nvSpPr>
          <p:cNvPr id="4" name="TextBox 3"/>
          <p:cNvSpPr txBox="1"/>
          <p:nvPr/>
        </p:nvSpPr>
        <p:spPr>
          <a:xfrm>
            <a:off x="9500362" y="592183"/>
            <a:ext cx="2465290" cy="646331"/>
          </a:xfrm>
          <a:prstGeom prst="rect">
            <a:avLst/>
          </a:prstGeom>
          <a:noFill/>
        </p:spPr>
        <p:txBody>
          <a:bodyPr wrap="none" rtlCol="0">
            <a:spAutoFit/>
          </a:bodyPr>
          <a:lstStyle/>
          <a:p>
            <a:r>
              <a:rPr lang="en-GB" dirty="0" smtClean="0"/>
              <a:t>We are learning Phonics</a:t>
            </a:r>
          </a:p>
          <a:p>
            <a:r>
              <a:rPr lang="en-GB" dirty="0"/>
              <a:t>i</a:t>
            </a:r>
            <a:r>
              <a:rPr lang="en-GB" dirty="0" smtClean="0"/>
              <a:t>n a multi-sensory way:</a:t>
            </a:r>
            <a:endParaRPr lang="en-GB" dirty="0"/>
          </a:p>
        </p:txBody>
      </p:sp>
      <p:sp>
        <p:nvSpPr>
          <p:cNvPr id="5" name="TextBox 4"/>
          <p:cNvSpPr txBox="1"/>
          <p:nvPr/>
        </p:nvSpPr>
        <p:spPr>
          <a:xfrm>
            <a:off x="9524759" y="1611086"/>
            <a:ext cx="2440893"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Using flashcards</a:t>
            </a:r>
          </a:p>
          <a:p>
            <a:pPr marL="285750" indent="-285750">
              <a:buFont typeface="Arial" panose="020B0604020202020204" pitchFamily="34" charset="0"/>
              <a:buChar char="•"/>
            </a:pPr>
            <a:r>
              <a:rPr lang="en-GB" dirty="0" smtClean="0"/>
              <a:t>Singing songs</a:t>
            </a:r>
          </a:p>
          <a:p>
            <a:pPr marL="285750" indent="-285750">
              <a:buFont typeface="Arial" panose="020B0604020202020204" pitchFamily="34" charset="0"/>
              <a:buChar char="•"/>
            </a:pPr>
            <a:r>
              <a:rPr lang="en-GB" dirty="0" smtClean="0"/>
              <a:t>Remembering pictures/story</a:t>
            </a:r>
          </a:p>
          <a:p>
            <a:pPr marL="285750" indent="-285750">
              <a:buFont typeface="Arial" panose="020B0604020202020204" pitchFamily="34" charset="0"/>
              <a:buChar char="•"/>
            </a:pPr>
            <a:r>
              <a:rPr lang="en-GB" dirty="0" smtClean="0"/>
              <a:t>Writing in the air, on whiteboards, sand, foam/water, painting, etc.</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7644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071016" y="344774"/>
            <a:ext cx="5201586" cy="6205928"/>
          </a:xfrm>
          <a:prstGeom prst="rect">
            <a:avLst/>
          </a:prstGeom>
        </p:spPr>
      </p:pic>
      <p:pic>
        <p:nvPicPr>
          <p:cNvPr id="5" name="Picture 4"/>
          <p:cNvPicPr>
            <a:picLocks noChangeAspect="1"/>
          </p:cNvPicPr>
          <p:nvPr/>
        </p:nvPicPr>
        <p:blipFill>
          <a:blip r:embed="rId3"/>
          <a:stretch>
            <a:fillRect/>
          </a:stretch>
        </p:blipFill>
        <p:spPr>
          <a:xfrm>
            <a:off x="1394475" y="446727"/>
            <a:ext cx="3072594" cy="6002021"/>
          </a:xfrm>
          <a:prstGeom prst="rect">
            <a:avLst/>
          </a:prstGeom>
        </p:spPr>
      </p:pic>
    </p:spTree>
    <p:extLst>
      <p:ext uri="{BB962C8B-B14F-4D97-AF65-F5344CB8AC3E}">
        <p14:creationId xmlns:p14="http://schemas.microsoft.com/office/powerpoint/2010/main" val="415610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542" y="6211669"/>
            <a:ext cx="7053944" cy="369332"/>
          </a:xfrm>
          <a:prstGeom prst="rect">
            <a:avLst/>
          </a:prstGeom>
        </p:spPr>
        <p:txBody>
          <a:bodyPr wrap="square">
            <a:spAutoFit/>
          </a:bodyPr>
          <a:lstStyle/>
          <a:p>
            <a:r>
              <a:rPr lang="en-GB" dirty="0" smtClean="0"/>
              <a:t>https://www.activelearnprimary.co.uk/resources#bugclub_phonics</a:t>
            </a:r>
            <a:endParaRPr lang="en-GB" dirty="0"/>
          </a:p>
        </p:txBody>
      </p:sp>
      <p:pic>
        <p:nvPicPr>
          <p:cNvPr id="3" name="Picture 2"/>
          <p:cNvPicPr>
            <a:picLocks noChangeAspect="1"/>
          </p:cNvPicPr>
          <p:nvPr/>
        </p:nvPicPr>
        <p:blipFill>
          <a:blip r:embed="rId2"/>
          <a:stretch>
            <a:fillRect/>
          </a:stretch>
        </p:blipFill>
        <p:spPr>
          <a:xfrm>
            <a:off x="383176" y="424491"/>
            <a:ext cx="8899615" cy="5757366"/>
          </a:xfrm>
          <a:prstGeom prst="rect">
            <a:avLst/>
          </a:prstGeom>
        </p:spPr>
      </p:pic>
    </p:spTree>
    <p:extLst>
      <p:ext uri="{BB962C8B-B14F-4D97-AF65-F5344CB8AC3E}">
        <p14:creationId xmlns:p14="http://schemas.microsoft.com/office/powerpoint/2010/main" val="235606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C8C5BD9AFC4640B5142C3028C63B13" ma:contentTypeVersion="35" ma:contentTypeDescription="Create a new document." ma:contentTypeScope="" ma:versionID="6630abf94ec0132faf517c71fb9e56b3">
  <xsd:schema xmlns:xsd="http://www.w3.org/2001/XMLSchema" xmlns:xs="http://www.w3.org/2001/XMLSchema" xmlns:p="http://schemas.microsoft.com/office/2006/metadata/properties" xmlns:ns3="c9e2ac72-a272-45b8-be9d-2251981f957a" xmlns:ns4="555a3267-71da-4b68-9ecb-81b9b478c6b5" targetNamespace="http://schemas.microsoft.com/office/2006/metadata/properties" ma:root="true" ma:fieldsID="e9f841980dc20d1ab50b54e68272962b" ns3:_="" ns4:_="">
    <xsd:import namespace="c9e2ac72-a272-45b8-be9d-2251981f957a"/>
    <xsd:import namespace="555a3267-71da-4b68-9ecb-81b9b478c6b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2ac72-a272-45b8-be9d-2251981f957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Leaders" ma:index="35" nillable="true" ma:displayName="Invited Leaders" ma:internalName="Invited_Leaders">
      <xsd:simpleType>
        <xsd:restriction base="dms:Note">
          <xsd:maxLength value="255"/>
        </xsd:restriction>
      </xsd:simpleType>
    </xsd:element>
    <xsd:element name="Invited_Members" ma:index="36" nillable="true" ma:displayName="Invited Members" ma:internalName="Invited_Member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Leaders_Only_SectionGroup" ma:index="38" nillable="true" ma:displayName="Has Leaders Only SectionGroup" ma:internalName="Has_Leaders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5a3267-71da-4b68-9ecb-81b9b478c6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c9e2ac72-a272-45b8-be9d-2251981f957a" xsi:nil="true"/>
    <FolderType xmlns="c9e2ac72-a272-45b8-be9d-2251981f957a" xsi:nil="true"/>
    <Templates xmlns="c9e2ac72-a272-45b8-be9d-2251981f957a" xsi:nil="true"/>
    <DefaultSectionNames xmlns="c9e2ac72-a272-45b8-be9d-2251981f957a" xsi:nil="true"/>
    <AppVersion xmlns="c9e2ac72-a272-45b8-be9d-2251981f957a" xsi:nil="true"/>
    <Math_Settings xmlns="c9e2ac72-a272-45b8-be9d-2251981f957a" xsi:nil="true"/>
    <Teams_Channel_Section_Location xmlns="c9e2ac72-a272-45b8-be9d-2251981f957a" xsi:nil="true"/>
    <Leaders xmlns="c9e2ac72-a272-45b8-be9d-2251981f957a">
      <UserInfo>
        <DisplayName/>
        <AccountId xsi:nil="true"/>
        <AccountType/>
      </UserInfo>
    </Leaders>
    <Members xmlns="c9e2ac72-a272-45b8-be9d-2251981f957a">
      <UserInfo>
        <DisplayName/>
        <AccountId xsi:nil="true"/>
        <AccountType/>
      </UserInfo>
    </Members>
    <Self_Registration_Enabled xmlns="c9e2ac72-a272-45b8-be9d-2251981f957a" xsi:nil="true"/>
    <Invited_Members xmlns="c9e2ac72-a272-45b8-be9d-2251981f957a" xsi:nil="true"/>
    <LMS_Mappings xmlns="c9e2ac72-a272-45b8-be9d-2251981f957a" xsi:nil="true"/>
    <IsNotebookLocked xmlns="c9e2ac72-a272-45b8-be9d-2251981f957a" xsi:nil="true"/>
    <CultureName xmlns="c9e2ac72-a272-45b8-be9d-2251981f957a" xsi:nil="true"/>
    <Member_Groups xmlns="c9e2ac72-a272-45b8-be9d-2251981f957a">
      <UserInfo>
        <DisplayName/>
        <AccountId xsi:nil="true"/>
        <AccountType/>
      </UserInfo>
    </Member_Groups>
    <Has_Leaders_Only_SectionGroup xmlns="c9e2ac72-a272-45b8-be9d-2251981f957a" xsi:nil="true"/>
    <TeamsChannelId xmlns="c9e2ac72-a272-45b8-be9d-2251981f957a" xsi:nil="true"/>
    <Invited_Leaders xmlns="c9e2ac72-a272-45b8-be9d-2251981f957a" xsi:nil="true"/>
    <Owner xmlns="c9e2ac72-a272-45b8-be9d-2251981f957a">
      <UserInfo>
        <DisplayName/>
        <AccountId xsi:nil="true"/>
        <AccountType/>
      </UserInfo>
    </Owner>
    <Distribution_Groups xmlns="c9e2ac72-a272-45b8-be9d-2251981f957a" xsi:nil="true"/>
    <Is_Collaboration_Space_Locked xmlns="c9e2ac72-a272-45b8-be9d-2251981f957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85A946-7D66-47DF-A756-7A1C6C0A9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2ac72-a272-45b8-be9d-2251981f957a"/>
    <ds:schemaRef ds:uri="555a3267-71da-4b68-9ecb-81b9b478c6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BF5405-AEAD-468D-A7D5-0A4F31D95609}">
  <ds:schemaRefs>
    <ds:schemaRef ds:uri="http://purl.org/dc/elements/1.1/"/>
    <ds:schemaRef ds:uri="555a3267-71da-4b68-9ecb-81b9b478c6b5"/>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c9e2ac72-a272-45b8-be9d-2251981f957a"/>
    <ds:schemaRef ds:uri="http://www.w3.org/XML/1998/namespace"/>
  </ds:schemaRefs>
</ds:datastoreItem>
</file>

<file path=customXml/itemProps3.xml><?xml version="1.0" encoding="utf-8"?>
<ds:datastoreItem xmlns:ds="http://schemas.openxmlformats.org/officeDocument/2006/customXml" ds:itemID="{C4E81E7D-CCA1-48AD-BA80-54A4A4E213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2484</TotalTime>
  <Words>404</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Wingdings</vt:lpstr>
      <vt:lpstr>Basis</vt:lpstr>
      <vt:lpstr>Welcome to Penberth class</vt:lpstr>
      <vt:lpstr>Maths Principles When teaching maths we ensure that children are very secure in these 5 principals:</vt:lpstr>
      <vt:lpstr>PowerPoint Presentation</vt:lpstr>
      <vt:lpstr>PowerPoint Presentation</vt:lpstr>
      <vt:lpstr>PowerPoint Presentation</vt:lpstr>
      <vt:lpstr>Phonics We teach reading and writing using systematic synthetic phonics.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email us or talk to us at the gate whenever you feel you would like to communicate anything.   Check website for current photos and news.  Any questions?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Kwiatkowska</dc:creator>
  <cp:lastModifiedBy>Joanna Kwiatkowska</cp:lastModifiedBy>
  <cp:revision>20</cp:revision>
  <cp:lastPrinted>2021-11-16T17:08:18Z</cp:lastPrinted>
  <dcterms:created xsi:type="dcterms:W3CDTF">2021-11-14T16:03:19Z</dcterms:created>
  <dcterms:modified xsi:type="dcterms:W3CDTF">2021-11-17T08:36:55Z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0x010100E1C8C5BD9AFC4640B5142C3028C63B13</vt:lpwstr>
  </property>
</Properties>
</file>